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358" r:id="rId5"/>
    <p:sldId id="390" r:id="rId6"/>
    <p:sldId id="393" r:id="rId7"/>
    <p:sldId id="402" r:id="rId8"/>
    <p:sldId id="391" r:id="rId9"/>
    <p:sldId id="394" r:id="rId10"/>
    <p:sldId id="395" r:id="rId11"/>
    <p:sldId id="392" r:id="rId12"/>
    <p:sldId id="396" r:id="rId13"/>
    <p:sldId id="397" r:id="rId14"/>
    <p:sldId id="398" r:id="rId15"/>
    <p:sldId id="399" r:id="rId16"/>
    <p:sldId id="400" r:id="rId17"/>
    <p:sldId id="401" r:id="rId18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83" userDrawn="1">
          <p15:clr>
            <a:srgbClr val="A4A3A4"/>
          </p15:clr>
        </p15:guide>
        <p15:guide id="2" pos="398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4C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083"/>
        <p:guide pos="398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2" Type="http://schemas.openxmlformats.org/officeDocument/2006/relationships/tags" Target="tags/tag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4.png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5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965325" y="2682240"/>
            <a:ext cx="87185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4000" b="1">
                <a:sym typeface="+mn-ea"/>
              </a:rPr>
              <a:t>Search for new pulsars</a:t>
            </a:r>
            <a:r>
              <a:rPr lang="en-US" altLang="zh-CN" sz="4000" b="1"/>
              <a:t> </a:t>
            </a:r>
            <a:endParaRPr lang="en-US" altLang="zh-CN" sz="4000" b="1"/>
          </a:p>
        </p:txBody>
      </p:sp>
      <p:sp>
        <p:nvSpPr>
          <p:cNvPr id="15" name="文本框 14"/>
          <p:cNvSpPr txBox="1"/>
          <p:nvPr/>
        </p:nvSpPr>
        <p:spPr>
          <a:xfrm>
            <a:off x="9311005" y="5640705"/>
            <a:ext cx="17176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/>
              <a:t>Wei Cheng</a:t>
            </a:r>
            <a:endParaRPr lang="en-US" altLang="zh-CN" sz="2000"/>
          </a:p>
          <a:p>
            <a:r>
              <a:rPr lang="en-US" altLang="zh-CN" sz="2000"/>
              <a:t>26.02.26</a:t>
            </a:r>
            <a:endParaRPr lang="en-US" altLang="zh-CN" sz="2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rcRect r="3729"/>
          <a:stretch>
            <a:fillRect/>
          </a:stretch>
        </p:blipFill>
        <p:spPr>
          <a:xfrm>
            <a:off x="6029325" y="787400"/>
            <a:ext cx="6032500" cy="503936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09220" y="1506220"/>
            <a:ext cx="5768340" cy="4419600"/>
            <a:chOff x="172" y="2372"/>
            <a:chExt cx="9084" cy="6960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2" y="2372"/>
              <a:ext cx="9084" cy="6058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/>
          </p:nvSpPr>
          <p:spPr>
            <a:xfrm>
              <a:off x="1670" y="8608"/>
              <a:ext cx="640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400" b="1">
                  <a:solidFill>
                    <a:srgbClr val="FF0000"/>
                  </a:solidFill>
                </a:rPr>
                <a:t>Best RM is: 186.643 +/- 16.61</a:t>
              </a:r>
              <a:endParaRPr lang="en-US" altLang="zh-CN" sz="24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09220" y="1506220"/>
            <a:ext cx="5768340" cy="4419600"/>
            <a:chOff x="172" y="2372"/>
            <a:chExt cx="9084" cy="6960"/>
          </a:xfrm>
        </p:grpSpPr>
        <p:sp>
          <p:nvSpPr>
            <p:cNvPr id="5" name="文本框 4"/>
            <p:cNvSpPr txBox="1"/>
            <p:nvPr/>
          </p:nvSpPr>
          <p:spPr>
            <a:xfrm>
              <a:off x="1670" y="8608"/>
              <a:ext cx="640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400" b="1">
                  <a:solidFill>
                    <a:srgbClr val="FF0000"/>
                  </a:solidFill>
                </a:rPr>
                <a:t>Best RM is: 186.751 +/- 17.38</a:t>
              </a:r>
              <a:endParaRPr lang="en-US" altLang="zh-CN" sz="2400" b="1">
                <a:solidFill>
                  <a:srgbClr val="FF0000"/>
                </a:solidFill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/>
            <a:srcRect r="2553"/>
            <a:stretch>
              <a:fillRect/>
            </a:stretch>
          </p:blipFill>
          <p:spPr>
            <a:xfrm>
              <a:off x="172" y="2372"/>
              <a:ext cx="9084" cy="6058"/>
            </a:xfrm>
            <a:prstGeom prst="rect">
              <a:avLst/>
            </a:prstGeom>
          </p:spPr>
        </p:pic>
      </p:grpSp>
      <p:sp>
        <p:nvSpPr>
          <p:cNvPr id="11" name="文本框 10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T</a:t>
            </a:r>
            <a:r>
              <a:rPr lang="en-US" altLang="zh-CN" sz="2400" b="1"/>
              <a:t>er5A total observation:</a:t>
            </a:r>
            <a:endParaRPr lang="en-US" altLang="zh-CN" sz="24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4" name="文本框 13"/>
          <p:cNvSpPr txBox="1"/>
          <p:nvPr/>
        </p:nvSpPr>
        <p:spPr>
          <a:xfrm>
            <a:off x="1859280" y="2824480"/>
            <a:ext cx="87122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4000" b="1"/>
              <a:t>FFA and Pruning</a:t>
            </a:r>
            <a:endParaRPr lang="en-US" altLang="zh-CN" sz="4000" b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FFA of Ter5D with 21.4min:</a:t>
            </a:r>
            <a:endParaRPr lang="en-US" altLang="zh-CN" sz="2400" b="1"/>
          </a:p>
        </p:txBody>
      </p:sp>
      <p:grpSp>
        <p:nvGrpSpPr>
          <p:cNvPr id="8" name="组合 7"/>
          <p:cNvGrpSpPr/>
          <p:nvPr/>
        </p:nvGrpSpPr>
        <p:grpSpPr>
          <a:xfrm>
            <a:off x="136525" y="791210"/>
            <a:ext cx="5959475" cy="5482590"/>
            <a:chOff x="2747" y="693"/>
            <a:chExt cx="12472" cy="9715"/>
          </a:xfrm>
        </p:grpSpPr>
        <p:pic>
          <p:nvPicPr>
            <p:cNvPr id="7" name="图片 6" descr="snr_vs_accel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47" y="5400"/>
              <a:ext cx="12472" cy="5008"/>
            </a:xfrm>
            <a:prstGeom prst="rect">
              <a:avLst/>
            </a:prstGeom>
          </p:spPr>
        </p:pic>
        <p:pic>
          <p:nvPicPr>
            <p:cNvPr id="3" name="图片 2" descr="snr_vs_freq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47" y="693"/>
              <a:ext cx="12472" cy="5011"/>
            </a:xfrm>
            <a:prstGeom prst="rect">
              <a:avLst/>
            </a:prstGeom>
          </p:spPr>
        </p:pic>
      </p:grpSp>
      <p:pic>
        <p:nvPicPr>
          <p:cNvPr id="11" name="图片 10" descr="2d_heatma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8580" y="865505"/>
            <a:ext cx="5427345" cy="275336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6677025" y="3912870"/>
            <a:ext cx="5168900" cy="20377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400"/>
              <a:t>FFA requires substantial computational resources and is </a:t>
            </a:r>
            <a:r>
              <a:rPr lang="en-US" altLang="zh-CN" sz="2400" b="1"/>
              <a:t>not well-suited for acceleration searches</a:t>
            </a:r>
            <a:r>
              <a:rPr lang="en-US" altLang="zh-CN" sz="2400"/>
              <a:t>, as it cannot adopt a fine grid in the acceleration space. It can reflect that Ter5D is a single pulsar with an acceleration of 0.</a:t>
            </a:r>
            <a:endParaRPr lang="en-US" altLang="zh-CN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FFA of Ter5A with 320sec:</a:t>
            </a:r>
            <a:endParaRPr lang="en-US" altLang="zh-CN" sz="2400" b="1"/>
          </a:p>
        </p:txBody>
      </p:sp>
      <p:grpSp>
        <p:nvGrpSpPr>
          <p:cNvPr id="9" name="组合 8"/>
          <p:cNvGrpSpPr/>
          <p:nvPr/>
        </p:nvGrpSpPr>
        <p:grpSpPr>
          <a:xfrm>
            <a:off x="161925" y="791210"/>
            <a:ext cx="5933440" cy="5482590"/>
            <a:chOff x="255" y="1246"/>
            <a:chExt cx="9344" cy="8634"/>
          </a:xfrm>
        </p:grpSpPr>
        <p:pic>
          <p:nvPicPr>
            <p:cNvPr id="10" name="图片 9" descr="snr_vs_accel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5" y="5430"/>
              <a:ext cx="9345" cy="4450"/>
            </a:xfrm>
            <a:prstGeom prst="rect">
              <a:avLst/>
            </a:prstGeom>
          </p:spPr>
        </p:pic>
        <p:pic>
          <p:nvPicPr>
            <p:cNvPr id="12" name="图片 11" descr="snr_vs_freq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5" y="1246"/>
              <a:ext cx="9344" cy="4454"/>
            </a:xfrm>
            <a:prstGeom prst="rect">
              <a:avLst/>
            </a:prstGeom>
          </p:spPr>
        </p:pic>
      </p:grpSp>
      <p:pic>
        <p:nvPicPr>
          <p:cNvPr id="14" name="图片 13" descr="2d_heatma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9215" y="865505"/>
            <a:ext cx="5426710" cy="281178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6677025" y="3912870"/>
            <a:ext cx="5168900" cy="20377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400"/>
              <a:t>FFA requires substantial computational resources and is </a:t>
            </a:r>
            <a:r>
              <a:rPr lang="en-US" altLang="zh-CN" sz="2400" b="1"/>
              <a:t>not well-suited for acceleration searches</a:t>
            </a:r>
            <a:r>
              <a:rPr lang="en-US" altLang="zh-CN" sz="2400"/>
              <a:t>, as it cannot adopt a fine grid in the acceleration space. It can reflect that Ter5D is a single pulsar with an acceleration of 0.</a:t>
            </a:r>
            <a:endParaRPr lang="en-US" altLang="zh-CN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Pruning test:</a:t>
            </a:r>
            <a:endParaRPr lang="en-US" altLang="zh-CN" sz="2400" b="1"/>
          </a:p>
        </p:txBody>
      </p:sp>
      <p:grpSp>
        <p:nvGrpSpPr>
          <p:cNvPr id="6" name="组合 5"/>
          <p:cNvGrpSpPr/>
          <p:nvPr/>
        </p:nvGrpSpPr>
        <p:grpSpPr>
          <a:xfrm>
            <a:off x="1543050" y="498475"/>
            <a:ext cx="9105900" cy="6179185"/>
            <a:chOff x="2430" y="785"/>
            <a:chExt cx="14340" cy="9731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30" y="1510"/>
              <a:ext cx="14340" cy="9006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6028" y="785"/>
              <a:ext cx="7144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400"/>
                <a:t>simulation signal form developer</a:t>
              </a:r>
              <a:endParaRPr lang="en-US" altLang="zh-CN" sz="2400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Pruning test:</a:t>
            </a:r>
            <a:endParaRPr lang="en-US" altLang="zh-CN" sz="2400" b="1"/>
          </a:p>
        </p:txBody>
      </p:sp>
      <p:sp>
        <p:nvSpPr>
          <p:cNvPr id="8" name="文本框 7"/>
          <p:cNvSpPr txBox="1"/>
          <p:nvPr/>
        </p:nvSpPr>
        <p:spPr>
          <a:xfrm>
            <a:off x="5504815" y="498475"/>
            <a:ext cx="10083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/>
              <a:t>T</a:t>
            </a:r>
            <a:r>
              <a:rPr lang="en-US" altLang="zh-CN" sz="2400"/>
              <a:t>er5D</a:t>
            </a:r>
            <a:endParaRPr lang="en-US" altLang="zh-CN" sz="2400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415" y="959485"/>
            <a:ext cx="9106535" cy="57181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4" name="文本框 13"/>
          <p:cNvSpPr txBox="1"/>
          <p:nvPr/>
        </p:nvSpPr>
        <p:spPr>
          <a:xfrm>
            <a:off x="1859280" y="2824480"/>
            <a:ext cx="87122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4000" b="1"/>
              <a:t>Potential target</a:t>
            </a:r>
            <a:endParaRPr lang="en-US" altLang="zh-CN" sz="4000"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Xray-infrared matched pairs around T</a:t>
            </a:r>
            <a:r>
              <a:rPr lang="en-US" altLang="zh-CN" sz="2400" b="1"/>
              <a:t>er5D:</a:t>
            </a:r>
            <a:endParaRPr lang="en-US" altLang="zh-CN" sz="2400" b="1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6210" y="758190"/>
            <a:ext cx="5208898" cy="5400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095" y="758190"/>
            <a:ext cx="5121637" cy="5400000"/>
          </a:xfrm>
          <a:prstGeom prst="rect">
            <a:avLst/>
          </a:prstGeom>
        </p:spPr>
      </p:pic>
      <p:sp>
        <p:nvSpPr>
          <p:cNvPr id="5" name="椭圆 4"/>
          <p:cNvSpPr/>
          <p:nvPr/>
        </p:nvSpPr>
        <p:spPr>
          <a:xfrm>
            <a:off x="1862455" y="1025525"/>
            <a:ext cx="1882140" cy="1912620"/>
          </a:xfrm>
          <a:prstGeom prst="ellipse">
            <a:avLst/>
          </a:prstGeom>
          <a:noFill/>
          <a:ln w="38100" cmpd="sng">
            <a:solidFill>
              <a:srgbClr val="E54C5E"/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6" name="直接箭头连接符 5"/>
          <p:cNvCxnSpPr>
            <a:stCxn id="5" idx="7"/>
          </p:cNvCxnSpPr>
          <p:nvPr/>
        </p:nvCxnSpPr>
        <p:spPr>
          <a:xfrm flipV="1">
            <a:off x="3469005" y="765175"/>
            <a:ext cx="3898900" cy="540385"/>
          </a:xfrm>
          <a:prstGeom prst="straightConnector1">
            <a:avLst/>
          </a:prstGeom>
          <a:ln w="38100">
            <a:solidFill>
              <a:srgbClr val="E54C5E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" name="直接箭头连接符 7"/>
          <p:cNvCxnSpPr>
            <a:stCxn id="5" idx="4"/>
          </p:cNvCxnSpPr>
          <p:nvPr/>
        </p:nvCxnSpPr>
        <p:spPr>
          <a:xfrm>
            <a:off x="2803525" y="2938145"/>
            <a:ext cx="4260215" cy="3355340"/>
          </a:xfrm>
          <a:prstGeom prst="straightConnector1">
            <a:avLst/>
          </a:prstGeom>
          <a:ln w="38100">
            <a:solidFill>
              <a:srgbClr val="E54C5E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9260840" y="3119120"/>
            <a:ext cx="375920" cy="325120"/>
          </a:xfrm>
          <a:prstGeom prst="ellipse">
            <a:avLst/>
          </a:prstGeom>
          <a:noFill/>
          <a:ln w="25400" cmpd="sng">
            <a:solidFill>
              <a:srgbClr val="FF0000"/>
            </a:solidFill>
            <a:prstDash val="dashDot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T</a:t>
            </a:r>
            <a:r>
              <a:rPr lang="en-US" altLang="zh-CN" sz="2400" b="1"/>
              <a:t>he nearest source:</a:t>
            </a:r>
            <a:endParaRPr lang="en-US" altLang="zh-CN" sz="2400" b="1"/>
          </a:p>
        </p:txBody>
      </p:sp>
      <p:grpSp>
        <p:nvGrpSpPr>
          <p:cNvPr id="5" name="组合 4"/>
          <p:cNvGrpSpPr/>
          <p:nvPr/>
        </p:nvGrpSpPr>
        <p:grpSpPr>
          <a:xfrm>
            <a:off x="508000" y="1132840"/>
            <a:ext cx="11089640" cy="3599180"/>
            <a:chOff x="784" y="2328"/>
            <a:chExt cx="17464" cy="5668"/>
          </a:xfrm>
        </p:grpSpPr>
        <p:pic>
          <p:nvPicPr>
            <p:cNvPr id="6" name="图片 5" descr="145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4" y="2328"/>
              <a:ext cx="8504" cy="5669"/>
            </a:xfrm>
            <a:prstGeom prst="rect">
              <a:avLst/>
            </a:prstGeom>
          </p:spPr>
        </p:pic>
        <p:pic>
          <p:nvPicPr>
            <p:cNvPr id="7" name="图片 6" descr="170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44" y="2328"/>
              <a:ext cx="8504" cy="5669"/>
            </a:xfrm>
            <a:prstGeom prst="rect">
              <a:avLst/>
            </a:prstGeom>
          </p:spPr>
        </p:pic>
      </p:grpSp>
      <p:grpSp>
        <p:nvGrpSpPr>
          <p:cNvPr id="8" name="组合 7"/>
          <p:cNvGrpSpPr/>
          <p:nvPr/>
        </p:nvGrpSpPr>
        <p:grpSpPr>
          <a:xfrm>
            <a:off x="3388360" y="4907280"/>
            <a:ext cx="6177280" cy="1198880"/>
            <a:chOff x="5224" y="8144"/>
            <a:chExt cx="9728" cy="1888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" name="文本框 1"/>
                <p:cNvSpPr txBox="1"/>
                <p:nvPr/>
              </p:nvSpPr>
              <p:spPr>
                <a:xfrm>
                  <a:off x="5880" y="8144"/>
                  <a:ext cx="9072" cy="1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14:m>
                    <m:oMath xmlns:m="http://schemas.openxmlformats.org/officeDocument/2006/math">
                      <m:r>
                        <a:rPr lang="en-US" altLang="zh-CN" sz="2400" b="1" i="1">
                          <a:latin typeface="Cambria Math" panose="02040503050406030204" charset="0"/>
                          <a:cs typeface="Cambria Math" panose="02040503050406030204" charset="0"/>
                        </a:rPr>
                        <m:t>𝑷</m:t>
                      </m:r>
                      <m:r>
                        <a:rPr lang="en-US" altLang="zh-CN" sz="2400" b="1" i="1">
                          <a:latin typeface="Cambria Math" panose="02040503050406030204" charset="0"/>
                          <a:cs typeface="Cambria Math" panose="02040503050406030204" charset="0"/>
                        </a:rPr>
                        <m:t> </m:t>
                      </m:r>
                      <m:r>
                        <a:rPr lang="en-US" altLang="zh-CN" sz="2400" b="1" i="1">
                          <a:latin typeface="Cambria Math" panose="02040503050406030204" charset="0"/>
                          <a:cs typeface="Cambria Math" panose="02040503050406030204" charset="0"/>
                        </a:rPr>
                        <m:t>~ </m:t>
                      </m:r>
                      <m:r>
                        <a:rPr lang="en-US" altLang="zh-CN" sz="2400" b="1" i="1">
                          <a:latin typeface="Cambria Math" panose="02040503050406030204" charset="0"/>
                          <a:cs typeface="Cambria Math" panose="02040503050406030204" charset="0"/>
                        </a:rPr>
                        <m:t>𝟏𝟎</m:t>
                      </m:r>
                      <m:r>
                        <a:rPr lang="en-US" altLang="zh-CN" sz="2400" b="1" i="1">
                          <a:latin typeface="Cambria Math" panose="02040503050406030204" charset="0"/>
                          <a:cs typeface="Cambria Math" panose="02040503050406030204" charset="0"/>
                        </a:rPr>
                        <m:t>,</m:t>
                      </m:r>
                      <m:r>
                        <a:rPr lang="en-US" altLang="zh-CN" sz="2400" b="1" i="1">
                          <a:latin typeface="Cambria Math" panose="02040503050406030204" charset="0"/>
                          <a:cs typeface="Cambria Math" panose="02040503050406030204" charset="0"/>
                        </a:rPr>
                        <m:t>𝟎𝟎𝟎</m:t>
                      </m:r>
                      <m:r>
                        <a:rPr lang="en-US" altLang="zh-CN" sz="2400" b="1" i="1">
                          <a:latin typeface="Cambria Math" panose="02040503050406030204" charset="0"/>
                          <a:cs typeface="Cambria Math" panose="02040503050406030204" charset="0"/>
                        </a:rPr>
                        <m:t> </m:t>
                      </m:r>
                      <m:r>
                        <a:rPr lang="en-US" altLang="zh-CN" sz="2400" b="1" i="1">
                          <a:latin typeface="Cambria Math" panose="02040503050406030204" charset="0"/>
                          <a:cs typeface="Cambria Math" panose="02040503050406030204" charset="0"/>
                        </a:rPr>
                        <m:t>𝒔</m:t>
                      </m:r>
                    </m:oMath>
                  </a14:m>
                  <a:r>
                    <a:rPr lang="en-US" altLang="zh-CN" sz="2400"/>
                    <a:t> for </a:t>
                  </a:r>
                  <a:r>
                    <a:rPr lang="en-US" altLang="zh-CN" sz="2400" b="1"/>
                    <a:t>irradiation </a:t>
                  </a:r>
                  <a:r>
                    <a:rPr lang="en-US" altLang="zh-CN" sz="2400"/>
                    <a:t>modulation;</a:t>
                  </a:r>
                  <a:endParaRPr lang="en-US" altLang="zh-CN" sz="2400"/>
                </a:p>
                <a:p>
                  <a:endParaRPr lang="en-US" altLang="zh-CN" sz="2400"/>
                </a:p>
                <a:p>
                  <a14:m>
                    <m:oMath xmlns:m="http://schemas.openxmlformats.org/officeDocument/2006/math">
                      <m:r>
                        <a:rPr lang="en-US" altLang="zh-CN" sz="2400" b="1" i="1">
                          <a:latin typeface="Cambria Math" panose="02040503050406030204" charset="0"/>
                          <a:cs typeface="Cambria Math" panose="02040503050406030204" charset="0"/>
                        </a:rPr>
                        <m:t>𝑷</m:t>
                      </m:r>
                      <m:r>
                        <a:rPr lang="en-US" altLang="zh-CN" sz="2400" b="1" i="1">
                          <a:latin typeface="Cambria Math" panose="02040503050406030204" charset="0"/>
                          <a:cs typeface="Cambria Math" panose="02040503050406030204" charset="0"/>
                        </a:rPr>
                        <m:t> ~ </m:t>
                      </m:r>
                      <m:r>
                        <a:rPr lang="en-US" altLang="zh-CN" sz="2400" b="1" i="1">
                          <a:latin typeface="Cambria Math" panose="02040503050406030204" charset="0"/>
                          <a:cs typeface="Cambria Math" panose="02040503050406030204" charset="0"/>
                        </a:rPr>
                        <m:t>𝟐</m:t>
                      </m:r>
                      <m:r>
                        <a:rPr lang="en-US" altLang="zh-CN" sz="2400" b="1" i="1">
                          <a:latin typeface="Cambria Math" panose="02040503050406030204" charset="0"/>
                          <a:cs typeface="Cambria Math" panose="02040503050406030204" charset="0"/>
                        </a:rPr>
                        <m:t>𝟎</m:t>
                      </m:r>
                      <m:r>
                        <a:rPr lang="en-US" altLang="zh-CN" sz="2400" b="1" i="1">
                          <a:latin typeface="Cambria Math" panose="02040503050406030204" charset="0"/>
                          <a:cs typeface="Cambria Math" panose="02040503050406030204" charset="0"/>
                        </a:rPr>
                        <m:t>,</m:t>
                      </m:r>
                      <m:r>
                        <a:rPr lang="en-US" altLang="zh-CN" sz="2400" b="1" i="1">
                          <a:latin typeface="Cambria Math" panose="02040503050406030204" charset="0"/>
                          <a:cs typeface="Cambria Math" panose="02040503050406030204" charset="0"/>
                        </a:rPr>
                        <m:t>𝟎𝟎𝟎</m:t>
                      </m:r>
                      <m:r>
                        <a:rPr lang="en-US" altLang="zh-CN" sz="2400" b="1" i="1">
                          <a:latin typeface="Cambria Math" panose="02040503050406030204" charset="0"/>
                          <a:cs typeface="Cambria Math" panose="02040503050406030204" charset="0"/>
                        </a:rPr>
                        <m:t> </m:t>
                      </m:r>
                      <m:r>
                        <a:rPr lang="en-US" altLang="zh-CN" sz="2400" b="1" i="1">
                          <a:latin typeface="Cambria Math" panose="02040503050406030204" charset="0"/>
                          <a:cs typeface="Cambria Math" panose="02040503050406030204" charset="0"/>
                        </a:rPr>
                        <m:t>𝒔</m:t>
                      </m:r>
                    </m:oMath>
                  </a14:m>
                  <a:r>
                    <a:rPr lang="en-US" altLang="zh-CN" sz="2400" b="1"/>
                    <a:t> </a:t>
                  </a:r>
                  <a:r>
                    <a:rPr lang="en-US" altLang="zh-CN" sz="2400"/>
                    <a:t>for </a:t>
                  </a:r>
                  <a:r>
                    <a:rPr lang="en-US" altLang="zh-CN" sz="2400" b="1"/>
                    <a:t>ellipsoidal</a:t>
                  </a:r>
                  <a:r>
                    <a:rPr lang="en-US" altLang="zh-CN" sz="2400"/>
                    <a:t> modulation</a:t>
                  </a:r>
                  <a:endParaRPr lang="en-US" altLang="zh-CN" sz="2400"/>
                </a:p>
              </p:txBody>
            </p:sp>
          </mc:Choice>
          <mc:Fallback>
            <p:sp>
              <p:nvSpPr>
                <p:cNvPr id="2" name="文本框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80" y="8144"/>
                  <a:ext cx="9072" cy="1888"/>
                </a:xfrm>
                <a:prstGeom prst="rect">
                  <a:avLst/>
                </a:prstGeom>
                <a:blipFill rotWithShape="1">
                  <a:blip r:embed="rId4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" name="左大括号 2"/>
            <p:cNvSpPr/>
            <p:nvPr/>
          </p:nvSpPr>
          <p:spPr>
            <a:xfrm>
              <a:off x="5224" y="8480"/>
              <a:ext cx="608" cy="1328"/>
            </a:xfrm>
            <a:prstGeom prst="leftBrace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Searches to be Conducted:</a:t>
            </a:r>
            <a:endParaRPr lang="en-US" altLang="zh-CN" sz="2400" b="1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515" y="1678940"/>
            <a:ext cx="11020425" cy="277177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465070" y="4730115"/>
            <a:ext cx="772668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/>
              <a:t>A complete pipeline is required, including </a:t>
            </a:r>
            <a:r>
              <a:rPr lang="en-US" altLang="zh-CN" sz="2800" b="1"/>
              <a:t>data combination, RFI </a:t>
            </a:r>
            <a:r>
              <a:rPr lang="en-US" altLang="zh-CN" sz="2800" b="1"/>
              <a:t>mitigation, searching, candidate folding and analysis</a:t>
            </a:r>
            <a:r>
              <a:rPr lang="en-US" altLang="zh-CN" sz="2800"/>
              <a:t>.</a:t>
            </a:r>
            <a:endParaRPr lang="en-US" altLang="zh-CN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4" name="文本框 13"/>
          <p:cNvSpPr txBox="1"/>
          <p:nvPr/>
        </p:nvSpPr>
        <p:spPr>
          <a:xfrm>
            <a:off x="1859280" y="2824480"/>
            <a:ext cx="87122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4000" b="1"/>
              <a:t>Polarization and RM</a:t>
            </a:r>
            <a:endParaRPr lang="en-US" altLang="zh-CN" sz="4000" b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T</a:t>
            </a:r>
            <a:r>
              <a:rPr lang="en-US" altLang="zh-CN" sz="2400" b="1"/>
              <a:t>er5D total observation:</a:t>
            </a:r>
            <a:endParaRPr lang="en-US" altLang="zh-CN" sz="2400" b="1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6840" y="1192530"/>
            <a:ext cx="5378121" cy="4320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05" y="1192530"/>
            <a:ext cx="5743820" cy="4320000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6630670" y="1742440"/>
            <a:ext cx="5049520" cy="4848860"/>
            <a:chOff x="10442" y="2744"/>
            <a:chExt cx="7952" cy="7636"/>
          </a:xfrm>
        </p:grpSpPr>
        <p:grpSp>
          <p:nvGrpSpPr>
            <p:cNvPr id="17" name="组合 16"/>
            <p:cNvGrpSpPr/>
            <p:nvPr/>
          </p:nvGrpSpPr>
          <p:grpSpPr>
            <a:xfrm>
              <a:off x="13800" y="2744"/>
              <a:ext cx="904" cy="5320"/>
              <a:chOff x="13800" y="2744"/>
              <a:chExt cx="904" cy="5320"/>
            </a:xfrm>
          </p:grpSpPr>
          <p:cxnSp>
            <p:nvCxnSpPr>
              <p:cNvPr id="15" name="直接连接符 14"/>
              <p:cNvCxnSpPr/>
              <p:nvPr/>
            </p:nvCxnSpPr>
            <p:spPr>
              <a:xfrm>
                <a:off x="13800" y="2752"/>
                <a:ext cx="64" cy="5312"/>
              </a:xfrm>
              <a:prstGeom prst="line">
                <a:avLst/>
              </a:prstGeom>
              <a:ln w="25400">
                <a:solidFill>
                  <a:srgbClr val="E54C5E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/>
              <p:cNvCxnSpPr/>
              <p:nvPr/>
            </p:nvCxnSpPr>
            <p:spPr>
              <a:xfrm>
                <a:off x="14640" y="2744"/>
                <a:ext cx="64" cy="5312"/>
              </a:xfrm>
              <a:prstGeom prst="line">
                <a:avLst/>
              </a:prstGeom>
              <a:ln w="25400">
                <a:solidFill>
                  <a:srgbClr val="E54C5E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sp>
          <p:nvSpPr>
            <p:cNvPr id="19" name="文本框 18"/>
            <p:cNvSpPr txBox="1"/>
            <p:nvPr/>
          </p:nvSpPr>
          <p:spPr>
            <a:xfrm>
              <a:off x="10442" y="8928"/>
              <a:ext cx="7953" cy="1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/>
                <a:t>（</a:t>
              </a:r>
              <a:r>
                <a:rPr lang="en-US" altLang="zh-CN"/>
                <a:t>1</a:t>
              </a:r>
              <a:r>
                <a:rPr lang="zh-CN" altLang="en-US"/>
                <a:t>）</a:t>
              </a:r>
              <a:r>
                <a:rPr lang="en-US" altLang="zh-CN"/>
                <a:t>Not the optimal DM correction;</a:t>
              </a:r>
              <a:endParaRPr lang="en-US" altLang="zh-CN"/>
            </a:p>
            <a:p>
              <a:r>
                <a:rPr lang="zh-CN" altLang="en-US"/>
                <a:t>（</a:t>
              </a:r>
              <a:r>
                <a:rPr lang="en-US" altLang="zh-CN"/>
                <a:t>2</a:t>
              </a:r>
              <a:r>
                <a:rPr lang="zh-CN" altLang="en-US"/>
                <a:t>）</a:t>
              </a:r>
              <a:r>
                <a:rPr lang="en-US" altLang="zh-CN"/>
                <a:t>The double-peak separation decreases with decreasing frequency.</a:t>
              </a:r>
              <a:endParaRPr lang="en-US" altLang="zh-CN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T</a:t>
            </a:r>
            <a:r>
              <a:rPr lang="en-US" altLang="zh-CN" sz="2400" b="1"/>
              <a:t>er5D total observation:</a:t>
            </a:r>
            <a:endParaRPr lang="en-US" altLang="zh-CN" sz="2400" b="1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325" y="787400"/>
            <a:ext cx="6162675" cy="503872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109220" y="1506220"/>
            <a:ext cx="5768340" cy="4419600"/>
            <a:chOff x="172" y="2372"/>
            <a:chExt cx="9084" cy="696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/>
            <a:srcRect r="2564"/>
            <a:stretch>
              <a:fillRect/>
            </a:stretch>
          </p:blipFill>
          <p:spPr>
            <a:xfrm>
              <a:off x="172" y="2372"/>
              <a:ext cx="9084" cy="6057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1670" y="8608"/>
              <a:ext cx="640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400" b="1">
                  <a:solidFill>
                    <a:srgbClr val="FF0000"/>
                  </a:solidFill>
                </a:rPr>
                <a:t>Best RM is: 205.581 +/- 17.74</a:t>
              </a:r>
              <a:endParaRPr lang="en-US" altLang="zh-CN" sz="24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109220" y="1506220"/>
            <a:ext cx="5768340" cy="4419600"/>
            <a:chOff x="172" y="2372"/>
            <a:chExt cx="9084" cy="696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/>
            <a:srcRect r="1801"/>
            <a:stretch>
              <a:fillRect/>
            </a:stretch>
          </p:blipFill>
          <p:spPr>
            <a:xfrm>
              <a:off x="172" y="2372"/>
              <a:ext cx="9084" cy="6058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/>
          </p:nvSpPr>
          <p:spPr>
            <a:xfrm>
              <a:off x="1670" y="8608"/>
              <a:ext cx="640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400" b="1">
                  <a:solidFill>
                    <a:srgbClr val="FF0000"/>
                  </a:solidFill>
                </a:rPr>
                <a:t>Best RM is: 207.456 +/- 31.05</a:t>
              </a:r>
              <a:endParaRPr lang="en-US" altLang="zh-CN" sz="2400" b="1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05" y="1192530"/>
            <a:ext cx="5743575" cy="43891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9830" y="1192530"/>
            <a:ext cx="5584825" cy="438848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T</a:t>
            </a:r>
            <a:r>
              <a:rPr lang="en-US" altLang="zh-CN" sz="2400" b="1"/>
              <a:t>er5A total observation:</a:t>
            </a:r>
            <a:endParaRPr lang="en-US" altLang="zh-CN" sz="2400" b="1"/>
          </a:p>
        </p:txBody>
      </p:sp>
      <p:sp>
        <p:nvSpPr>
          <p:cNvPr id="9" name="文本框 8"/>
          <p:cNvSpPr txBox="1"/>
          <p:nvPr/>
        </p:nvSpPr>
        <p:spPr>
          <a:xfrm>
            <a:off x="2921000" y="5892800"/>
            <a:ext cx="64801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</a:rPr>
              <a:t>Keplerian orbit-based folding is required!</a:t>
            </a:r>
            <a:endParaRPr lang="en-US" altLang="zh-CN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resource_record_key" val="{&quot;10&quot;:[50048320],&quot;29&quot;:[50000159,50052704,50052708]}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1310</Words>
  <Application>WPS 演示</Application>
  <PresentationFormat>宽屏</PresentationFormat>
  <Paragraphs>60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3" baseType="lpstr">
      <vt:lpstr>Arial</vt:lpstr>
      <vt:lpstr>宋体</vt:lpstr>
      <vt:lpstr>Wingdings</vt:lpstr>
      <vt:lpstr>Cambria Math</vt:lpstr>
      <vt:lpstr>Calibri</vt:lpstr>
      <vt:lpstr>微软雅黑</vt:lpstr>
      <vt:lpstr>Arial Unicode MS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OramMC</dc:creator>
  <cp:lastModifiedBy>程炜</cp:lastModifiedBy>
  <cp:revision>381</cp:revision>
  <dcterms:created xsi:type="dcterms:W3CDTF">2023-08-09T12:44:00Z</dcterms:created>
  <dcterms:modified xsi:type="dcterms:W3CDTF">2026-02-26T06:30:36Z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2052-12.1.0.24034</vt:lpwstr>
  </property>
  <property fmtid="{D5CDD505-2E9C-101B-9397-08002B2CF9AE}" pid="3" name="ICV">
    <vt:lpwstr>4E6E60598C4B4B0AACCDFC282E979C57_12</vt:lpwstr>
  </property>
</Properties>
</file>