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358" r:id="rId5"/>
    <p:sldId id="371" r:id="rId6"/>
    <p:sldId id="359" r:id="rId7"/>
    <p:sldId id="360" r:id="rId8"/>
    <p:sldId id="361" r:id="rId9"/>
    <p:sldId id="376" r:id="rId10"/>
    <p:sldId id="370" r:id="rId11"/>
    <p:sldId id="377" r:id="rId12"/>
    <p:sldId id="369" r:id="rId13"/>
    <p:sldId id="375" r:id="rId14"/>
    <p:sldId id="379" r:id="rId15"/>
    <p:sldId id="354" r:id="rId16"/>
    <p:sldId id="378" r:id="rId17"/>
    <p:sldId id="373" r:id="rId18"/>
    <p:sldId id="380" r:id="rId19"/>
    <p:sldId id="292" r:id="rId20"/>
    <p:sldId id="364" r:id="rId21"/>
    <p:sldId id="381" r:id="rId22"/>
    <p:sldId id="383" r:id="rId23"/>
    <p:sldId id="384" r:id="rId24"/>
    <p:sldId id="322" r:id="rId25"/>
    <p:sldId id="386" r:id="rId26"/>
    <p:sldId id="388" r:id="rId27"/>
    <p:sldId id="389" r:id="rId28"/>
    <p:sldId id="387" r:id="rId29"/>
    <p:sldId id="372" r:id="rId30"/>
    <p:sldId id="385" r:id="rId31"/>
    <p:sldId id="390" r:id="rId32"/>
  </p:sldIdLst>
  <p:sldSz cx="12192000" cy="6858000"/>
  <p:notesSz cx="6858000" cy="9144000"/>
  <p:custDataLst>
    <p:tags r:id="rId3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74" userDrawn="1">
          <p15:clr>
            <a:srgbClr val="A4A3A4"/>
          </p15:clr>
        </p15:guide>
        <p15:guide id="2" pos="39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4C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074"/>
        <p:guide pos="39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6" Type="http://schemas.openxmlformats.org/officeDocument/2006/relationships/tags" Target="tags/tag1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1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6.png"/><Relationship Id="rId1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5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9.png"/><Relationship Id="rId3" Type="http://schemas.openxmlformats.org/officeDocument/2006/relationships/image" Target="../media/image25.png"/><Relationship Id="rId2" Type="http://schemas.openxmlformats.org/officeDocument/2006/relationships/image" Target="../media/image28.png"/><Relationship Id="rId1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0.png"/><Relationship Id="rId1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8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32.png"/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9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4.png"/><Relationship Id="rId1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8.png"/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965325" y="2682240"/>
            <a:ext cx="87185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4000" b="1">
                <a:sym typeface="+mn-ea"/>
              </a:rPr>
              <a:t>Sideband search, Peasoup and Pruning</a:t>
            </a:r>
            <a:r>
              <a:rPr lang="en-US" altLang="zh-CN" sz="4000" b="1"/>
              <a:t> </a:t>
            </a:r>
            <a:endParaRPr lang="en-US" altLang="zh-CN" sz="4000" b="1"/>
          </a:p>
        </p:txBody>
      </p:sp>
      <p:sp>
        <p:nvSpPr>
          <p:cNvPr id="15" name="文本框 14"/>
          <p:cNvSpPr txBox="1"/>
          <p:nvPr/>
        </p:nvSpPr>
        <p:spPr>
          <a:xfrm>
            <a:off x="9311005" y="5640705"/>
            <a:ext cx="171767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/>
              <a:t>Wei Cheng</a:t>
            </a:r>
            <a:endParaRPr lang="en-US" altLang="zh-CN" sz="2000"/>
          </a:p>
          <a:p>
            <a:r>
              <a:rPr lang="en-US" altLang="zh-CN" sz="2000"/>
              <a:t>26.02.21</a:t>
            </a:r>
            <a:endParaRPr lang="en-US" altLang="zh-CN" sz="2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4" name="文本框 13"/>
          <p:cNvSpPr txBox="1"/>
          <p:nvPr/>
        </p:nvSpPr>
        <p:spPr>
          <a:xfrm>
            <a:off x="1859280" y="2824480"/>
            <a:ext cx="87122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4000" b="1"/>
              <a:t>P</a:t>
            </a:r>
            <a:r>
              <a:rPr lang="en-US" altLang="zh-CN" sz="4000" b="1"/>
              <a:t>easoup</a:t>
            </a:r>
            <a:endParaRPr lang="en-US" altLang="zh-CN" sz="4000" b="1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/>
        </p:nvSpPr>
        <p:spPr>
          <a:xfrm>
            <a:off x="0" y="168275"/>
            <a:ext cx="6184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>
                <a:sym typeface="+mn-ea"/>
              </a:rPr>
              <a:t>Acceleration search for Ter5A:</a:t>
            </a:r>
            <a:endParaRPr lang="en-US" altLang="zh-CN" sz="2400" b="1"/>
          </a:p>
        </p:txBody>
      </p:sp>
      <p:grpSp>
        <p:nvGrpSpPr>
          <p:cNvPr id="5" name="组合 4"/>
          <p:cNvGrpSpPr/>
          <p:nvPr/>
        </p:nvGrpSpPr>
        <p:grpSpPr>
          <a:xfrm>
            <a:off x="72390" y="1530985"/>
            <a:ext cx="11703050" cy="4824095"/>
            <a:chOff x="114" y="2411"/>
            <a:chExt cx="18430" cy="7597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000" y="2604"/>
              <a:ext cx="7545" cy="7404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" y="2411"/>
              <a:ext cx="10094" cy="7597"/>
            </a:xfrm>
            <a:prstGeom prst="rect">
              <a:avLst/>
            </a:prstGeom>
          </p:spPr>
        </p:pic>
        <p:grpSp>
          <p:nvGrpSpPr>
            <p:cNvPr id="21" name="组合 20"/>
            <p:cNvGrpSpPr/>
            <p:nvPr/>
          </p:nvGrpSpPr>
          <p:grpSpPr>
            <a:xfrm rot="0">
              <a:off x="7814" y="2944"/>
              <a:ext cx="10623" cy="654"/>
              <a:chOff x="7814" y="2944"/>
              <a:chExt cx="10623" cy="654"/>
            </a:xfrm>
          </p:grpSpPr>
          <p:sp>
            <p:nvSpPr>
              <p:cNvPr id="22" name="矩形 21"/>
              <p:cNvSpPr/>
              <p:nvPr/>
            </p:nvSpPr>
            <p:spPr>
              <a:xfrm>
                <a:off x="11503" y="2944"/>
                <a:ext cx="6935" cy="503"/>
              </a:xfrm>
              <a:prstGeom prst="rect">
                <a:avLst/>
              </a:prstGeom>
              <a:noFill/>
              <a:ln w="38100" cmpd="sng"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23" name="矩形 22"/>
              <p:cNvSpPr/>
              <p:nvPr/>
            </p:nvSpPr>
            <p:spPr>
              <a:xfrm>
                <a:off x="7814" y="3160"/>
                <a:ext cx="2238" cy="439"/>
              </a:xfrm>
              <a:prstGeom prst="rect">
                <a:avLst/>
              </a:prstGeom>
              <a:noFill/>
              <a:ln w="38100" cmpd="sng"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cxnSp>
            <p:nvCxnSpPr>
              <p:cNvPr id="24" name="直接箭头连接符 23"/>
              <p:cNvCxnSpPr>
                <a:stCxn id="23" idx="3"/>
                <a:endCxn id="22" idx="1"/>
              </p:cNvCxnSpPr>
              <p:nvPr/>
            </p:nvCxnSpPr>
            <p:spPr>
              <a:xfrm flipV="1">
                <a:off x="10052" y="3196"/>
                <a:ext cx="1451" cy="184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headEnd type="arrow"/>
                <a:tailEnd type="arrow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</p:grpSp>
      <p:sp>
        <p:nvSpPr>
          <p:cNvPr id="10" name="文本框 9"/>
          <p:cNvSpPr txBox="1"/>
          <p:nvPr/>
        </p:nvSpPr>
        <p:spPr>
          <a:xfrm>
            <a:off x="8690610" y="851535"/>
            <a:ext cx="13798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>
                <a:solidFill>
                  <a:srgbClr val="FF0000"/>
                </a:solidFill>
              </a:rPr>
              <a:t>10m data</a:t>
            </a:r>
            <a:endParaRPr lang="en-US" altLang="zh-CN"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/>
        </p:nvSpPr>
        <p:spPr>
          <a:xfrm>
            <a:off x="0" y="168275"/>
            <a:ext cx="6184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>
                <a:sym typeface="+mn-ea"/>
              </a:rPr>
              <a:t>Acceleration search for Ter5A:</a:t>
            </a:r>
            <a:endParaRPr lang="en-US" altLang="zh-CN" sz="2400" b="1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8985" y="1802130"/>
            <a:ext cx="6353175" cy="438150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5795645" y="1057275"/>
            <a:ext cx="13798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>
                <a:solidFill>
                  <a:srgbClr val="FF0000"/>
                </a:solidFill>
              </a:rPr>
              <a:t>60m data</a:t>
            </a:r>
            <a:endParaRPr lang="en-US" altLang="zh-CN"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/>
        </p:nvSpPr>
        <p:spPr>
          <a:xfrm>
            <a:off x="0" y="168275"/>
            <a:ext cx="6184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/>
              <a:t>Circular search for Ter5A:</a:t>
            </a:r>
            <a:endParaRPr lang="en-US" altLang="zh-CN" sz="2400" b="1"/>
          </a:p>
        </p:txBody>
      </p:sp>
      <p:grpSp>
        <p:nvGrpSpPr>
          <p:cNvPr id="4" name="组合 3"/>
          <p:cNvGrpSpPr/>
          <p:nvPr/>
        </p:nvGrpSpPr>
        <p:grpSpPr>
          <a:xfrm>
            <a:off x="6296660" y="1146810"/>
            <a:ext cx="5593080" cy="5456555"/>
            <a:chOff x="9740" y="1806"/>
            <a:chExt cx="8808" cy="8593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740" y="1806"/>
              <a:ext cx="8809" cy="7869"/>
            </a:xfrm>
            <a:prstGeom prst="rect">
              <a:avLst/>
            </a:prstGeom>
          </p:spPr>
        </p:pic>
        <p:sp>
          <p:nvSpPr>
            <p:cNvPr id="2" name="文本框 1"/>
            <p:cNvSpPr txBox="1"/>
            <p:nvPr/>
          </p:nvSpPr>
          <p:spPr>
            <a:xfrm>
              <a:off x="12386" y="9675"/>
              <a:ext cx="351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2400" b="1"/>
                <a:t>Template bank</a:t>
              </a:r>
              <a:endParaRPr lang="en-US" altLang="zh-CN" sz="2400" b="1"/>
            </a:p>
          </p:txBody>
        </p: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005" y="1146810"/>
            <a:ext cx="5726430" cy="409194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框 5"/>
              <p:cNvSpPr txBox="1"/>
              <p:nvPr/>
            </p:nvSpPr>
            <p:spPr>
              <a:xfrm>
                <a:off x="1125220" y="6143625"/>
                <a:ext cx="4064000" cy="460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1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2400" b="1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𝑷</m:t>
                          </m:r>
                        </m:e>
                        <m:sub>
                          <m:r>
                            <a:rPr lang="en-US" altLang="zh-CN" sz="2400" b="1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𝒃</m:t>
                          </m:r>
                        </m:sub>
                      </m:sSub>
                      <m:r>
                        <a:rPr lang="en-US" altLang="zh-CN" sz="2400" b="1" i="1">
                          <a:latin typeface="Cambria Math" panose="02040503050406030204" charset="0"/>
                          <a:cs typeface="Cambria Math" panose="02040503050406030204" charset="0"/>
                        </a:rPr>
                        <m:t> = </m:t>
                      </m:r>
                      <m:r>
                        <a:rPr lang="en-US" altLang="zh-CN" sz="2400" b="1" i="1">
                          <a:latin typeface="Cambria Math" panose="02040503050406030204" charset="0"/>
                          <a:cs typeface="Cambria Math" panose="02040503050406030204" charset="0"/>
                        </a:rPr>
                        <m:t>𝟎</m:t>
                      </m:r>
                      <m:r>
                        <a:rPr lang="en-US" altLang="zh-CN" sz="2400" b="1" i="1">
                          <a:latin typeface="Cambria Math" panose="02040503050406030204" charset="0"/>
                          <a:cs typeface="Cambria Math" panose="02040503050406030204" charset="0"/>
                        </a:rPr>
                        <m:t>.</m:t>
                      </m:r>
                      <m:r>
                        <a:rPr lang="en-US" altLang="zh-CN" sz="2400" b="1" i="1">
                          <a:latin typeface="Cambria Math" panose="02040503050406030204" charset="0"/>
                          <a:cs typeface="Cambria Math" panose="02040503050406030204" charset="0"/>
                        </a:rPr>
                        <m:t>𝟎𝟕𝟗𝟏𝟎𝟓</m:t>
                      </m:r>
                      <m:r>
                        <a:rPr lang="en-US" altLang="zh-CN" sz="2400" b="1" i="1">
                          <a:latin typeface="Cambria Math" panose="02040503050406030204" charset="0"/>
                          <a:cs typeface="Cambria Math" panose="02040503050406030204" charset="0"/>
                        </a:rPr>
                        <m:t> </m:t>
                      </m:r>
                      <m:r>
                        <a:rPr lang="en-US" altLang="zh-CN" sz="2400" b="1" i="1">
                          <a:latin typeface="Cambria Math" panose="02040503050406030204" charset="0"/>
                          <a:cs typeface="Cambria Math" panose="02040503050406030204" charset="0"/>
                        </a:rPr>
                        <m:t>𝒅</m:t>
                      </m:r>
                      <m:r>
                        <a:rPr lang="en-US" altLang="zh-CN" sz="2400" b="1" i="1">
                          <a:latin typeface="Cambria Math" panose="02040503050406030204" charset="0"/>
                          <a:cs typeface="Cambria Math" panose="02040503050406030204" charset="0"/>
                        </a:rPr>
                        <m:t> </m:t>
                      </m:r>
                      <m:r>
                        <a:rPr lang="en-US" altLang="zh-CN" sz="2400" b="1" i="1">
                          <a:latin typeface="Cambria Math" panose="02040503050406030204" charset="0"/>
                          <a:cs typeface="Cambria Math" panose="02040503050406030204" charset="0"/>
                        </a:rPr>
                        <m:t>~ </m:t>
                      </m:r>
                      <m:r>
                        <a:rPr lang="en-US" altLang="zh-CN" sz="2400" b="1" i="1">
                          <a:latin typeface="Cambria Math" panose="02040503050406030204" charset="0"/>
                          <a:cs typeface="Cambria Math" panose="02040503050406030204" charset="0"/>
                        </a:rPr>
                        <m:t>𝟏𝟏𝟒</m:t>
                      </m:r>
                      <m:r>
                        <a:rPr lang="en-US" altLang="zh-CN" sz="2400" b="1" i="1">
                          <a:latin typeface="Cambria Math" panose="02040503050406030204" charset="0"/>
                          <a:cs typeface="Cambria Math" panose="02040503050406030204" charset="0"/>
                        </a:rPr>
                        <m:t> </m:t>
                      </m:r>
                      <m:r>
                        <a:rPr lang="en-US" altLang="zh-CN" sz="2400" b="1" i="1">
                          <a:latin typeface="Cambria Math" panose="02040503050406030204" charset="0"/>
                          <a:cs typeface="Cambria Math" panose="02040503050406030204" charset="0"/>
                        </a:rPr>
                        <m:t>𝒎</m:t>
                      </m:r>
                    </m:oMath>
                  </m:oMathPara>
                </a14:m>
                <a:endParaRPr lang="en-US" altLang="zh-CN" sz="2400" b="1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5220" y="6143625"/>
                <a:ext cx="4064000" cy="4603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168275"/>
            <a:ext cx="6184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/>
              <a:t>O</a:t>
            </a:r>
            <a:r>
              <a:rPr lang="en-US" altLang="zh-CN" sz="2400" b="1"/>
              <a:t>utput parameters:</a:t>
            </a:r>
            <a:endParaRPr lang="en-US" altLang="zh-CN" sz="2400" b="1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050" y="838835"/>
            <a:ext cx="9105900" cy="5448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168275"/>
            <a:ext cx="6184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/>
              <a:t>T</a:t>
            </a:r>
            <a:r>
              <a:rPr lang="en-US" altLang="zh-CN" sz="2400" b="1"/>
              <a:t>emplate bank search:</a:t>
            </a:r>
            <a:endParaRPr lang="en-US" altLang="zh-CN" sz="2400" b="1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55" y="854075"/>
            <a:ext cx="5686425" cy="564388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6536690" y="3082925"/>
            <a:ext cx="5497830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/>
              <a:t>1.Move near a fixed point in the parameter space and calculate the match at different positions;</a:t>
            </a:r>
            <a:endParaRPr lang="en-US" altLang="zh-CN" sz="2400"/>
          </a:p>
          <a:p>
            <a:endParaRPr lang="en-US" altLang="zh-CN" sz="2400"/>
          </a:p>
          <a:p>
            <a:r>
              <a:rPr lang="en-US" altLang="zh-CN" sz="2400"/>
              <a:t>2.Adjust the number of templates based on the match;</a:t>
            </a:r>
            <a:endParaRPr lang="en-US" altLang="zh-CN" sz="2400"/>
          </a:p>
          <a:p>
            <a:endParaRPr lang="en-US" altLang="zh-CN" sz="2400"/>
          </a:p>
          <a:p>
            <a:r>
              <a:rPr lang="en-US" altLang="zh-CN" sz="2400"/>
              <a:t>3.Generate templates based on the adjustment and perform matching.</a:t>
            </a:r>
            <a:endParaRPr lang="en-US" altLang="zh-CN" sz="2400"/>
          </a:p>
        </p:txBody>
      </p:sp>
      <p:grpSp>
        <p:nvGrpSpPr>
          <p:cNvPr id="11" name="组合 10"/>
          <p:cNvGrpSpPr/>
          <p:nvPr/>
        </p:nvGrpSpPr>
        <p:grpSpPr>
          <a:xfrm>
            <a:off x="6327140" y="646430"/>
            <a:ext cx="5266690" cy="1958340"/>
            <a:chOff x="9964" y="1690"/>
            <a:chExt cx="8294" cy="3084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94" y="1690"/>
              <a:ext cx="7964" cy="1441"/>
            </a:xfrm>
            <a:prstGeom prst="rect">
              <a:avLst/>
            </a:prstGeom>
          </p:spPr>
        </p:pic>
        <p:sp>
          <p:nvSpPr>
            <p:cNvPr id="7" name="左大括号 6"/>
            <p:cNvSpPr/>
            <p:nvPr/>
          </p:nvSpPr>
          <p:spPr>
            <a:xfrm>
              <a:off x="9964" y="2669"/>
              <a:ext cx="437" cy="1523"/>
            </a:xfrm>
            <a:prstGeom prst="leftBrace">
              <a:avLst/>
            </a:prstGeom>
            <a:ln w="3810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401" y="3212"/>
              <a:ext cx="7748" cy="156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168275"/>
            <a:ext cx="6184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/>
              <a:t>T</a:t>
            </a:r>
            <a:r>
              <a:rPr lang="en-US" altLang="zh-CN" sz="2400" b="1"/>
              <a:t>ime cost:</a:t>
            </a:r>
            <a:endParaRPr lang="en-US" altLang="zh-CN" sz="2400" b="1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460" y="1496060"/>
            <a:ext cx="10934157" cy="2160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460" y="4262120"/>
            <a:ext cx="10934700" cy="1381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4" name="文本框 13"/>
          <p:cNvSpPr txBox="1"/>
          <p:nvPr/>
        </p:nvSpPr>
        <p:spPr>
          <a:xfrm>
            <a:off x="1859280" y="2824480"/>
            <a:ext cx="87122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4000" b="1"/>
              <a:t>Dspsr and polarization</a:t>
            </a:r>
            <a:endParaRPr lang="en-US" altLang="zh-CN" sz="4000" b="1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168275"/>
            <a:ext cx="6184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/>
              <a:t>Ter5 A:</a:t>
            </a:r>
            <a:endParaRPr lang="en-US" altLang="zh-CN" sz="2400" b="1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970" y="1066165"/>
            <a:ext cx="5020450" cy="3960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7790" y="1066165"/>
            <a:ext cx="5229905" cy="3960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2181930" y="5295900"/>
            <a:ext cx="195453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 b="1"/>
              <a:t>(1)time vs phase</a:t>
            </a:r>
            <a:endParaRPr lang="en-US" altLang="zh-CN" sz="2000" b="1"/>
          </a:p>
        </p:txBody>
      </p:sp>
      <p:sp>
        <p:nvSpPr>
          <p:cNvPr id="8" name="文本框 7"/>
          <p:cNvSpPr txBox="1"/>
          <p:nvPr/>
        </p:nvSpPr>
        <p:spPr>
          <a:xfrm>
            <a:off x="7714638" y="5295900"/>
            <a:ext cx="269621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 b="1"/>
              <a:t>(2)frequency vs phase</a:t>
            </a:r>
            <a:endParaRPr lang="en-US" altLang="zh-CN" sz="20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025" y="1216660"/>
            <a:ext cx="5415915" cy="438467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518449" y="5870575"/>
            <a:ext cx="32823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/>
              <a:t>Polarization from </a:t>
            </a:r>
            <a:r>
              <a:rPr lang="en-US" altLang="zh-CN" sz="2400" b="1"/>
              <a:t>DSPSR</a:t>
            </a:r>
            <a:endParaRPr lang="en-US" altLang="zh-CN" sz="2400" b="1"/>
          </a:p>
        </p:txBody>
      </p:sp>
      <p:pic>
        <p:nvPicPr>
          <p:cNvPr id="12" name="图片 11" descr="7a5015c337b3d5e74c6a8d0fd3f3572c"/>
          <p:cNvPicPr>
            <a:picLocks noChangeAspect="1"/>
          </p:cNvPicPr>
          <p:nvPr/>
        </p:nvPicPr>
        <p:blipFill>
          <a:blip r:embed="rId3"/>
          <a:srcRect l="3186"/>
          <a:stretch>
            <a:fillRect/>
          </a:stretch>
        </p:blipFill>
        <p:spPr>
          <a:xfrm>
            <a:off x="6286500" y="1577340"/>
            <a:ext cx="5788660" cy="357886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8036878" y="5685790"/>
            <a:ext cx="272732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/>
              <a:t>Polarization from </a:t>
            </a:r>
            <a:r>
              <a:rPr lang="en-US" altLang="zh-CN" sz="2400">
                <a:sym typeface="+mn-ea"/>
              </a:rPr>
              <a:t>Martsen et al.,2022</a:t>
            </a:r>
            <a:endParaRPr lang="en-US" altLang="zh-CN" sz="2400" b="1"/>
          </a:p>
        </p:txBody>
      </p:sp>
      <p:sp>
        <p:nvSpPr>
          <p:cNvPr id="6" name="文本框 5"/>
          <p:cNvSpPr txBox="1"/>
          <p:nvPr/>
        </p:nvSpPr>
        <p:spPr>
          <a:xfrm>
            <a:off x="0" y="168275"/>
            <a:ext cx="6184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/>
              <a:t>Ter5 A:</a:t>
            </a:r>
            <a:endParaRPr lang="en-US" altLang="zh-CN" sz="24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4" name="文本框 13"/>
          <p:cNvSpPr txBox="1"/>
          <p:nvPr/>
        </p:nvSpPr>
        <p:spPr>
          <a:xfrm>
            <a:off x="1859280" y="2824480"/>
            <a:ext cx="87122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4000" b="1"/>
              <a:t>Sideband search</a:t>
            </a:r>
            <a:endParaRPr lang="en-US" altLang="zh-CN" sz="4000" b="1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/>
        </p:nvSpPr>
        <p:spPr>
          <a:xfrm>
            <a:off x="0" y="168275"/>
            <a:ext cx="6184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/>
              <a:t>Ter5 D:</a:t>
            </a:r>
            <a:endParaRPr lang="en-US" altLang="zh-CN" sz="2400" b="1"/>
          </a:p>
        </p:txBody>
      </p:sp>
      <p:sp>
        <p:nvSpPr>
          <p:cNvPr id="7" name="文本框 6"/>
          <p:cNvSpPr txBox="1"/>
          <p:nvPr/>
        </p:nvSpPr>
        <p:spPr>
          <a:xfrm>
            <a:off x="2181930" y="5295900"/>
            <a:ext cx="195453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 b="1"/>
              <a:t>(1)time vs phase</a:t>
            </a:r>
            <a:endParaRPr lang="en-US" altLang="zh-CN" sz="2000" b="1"/>
          </a:p>
        </p:txBody>
      </p:sp>
      <p:sp>
        <p:nvSpPr>
          <p:cNvPr id="8" name="文本框 7"/>
          <p:cNvSpPr txBox="1"/>
          <p:nvPr/>
        </p:nvSpPr>
        <p:spPr>
          <a:xfrm>
            <a:off x="7714638" y="5295900"/>
            <a:ext cx="269621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 b="1"/>
              <a:t>(2)frequency vs phase</a:t>
            </a:r>
            <a:endParaRPr lang="en-US" altLang="zh-CN" sz="2000" b="1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8425" y="1066165"/>
            <a:ext cx="5229225" cy="396049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rcRect l="2227"/>
          <a:stretch>
            <a:fillRect/>
          </a:stretch>
        </p:blipFill>
        <p:spPr>
          <a:xfrm>
            <a:off x="648970" y="1066165"/>
            <a:ext cx="5019040" cy="39585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" name="文本框 9"/>
          <p:cNvSpPr txBox="1"/>
          <p:nvPr/>
        </p:nvSpPr>
        <p:spPr>
          <a:xfrm>
            <a:off x="1518449" y="5870575"/>
            <a:ext cx="32823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/>
              <a:t>Polarization from </a:t>
            </a:r>
            <a:r>
              <a:rPr lang="en-US" altLang="zh-CN" sz="2400" b="1"/>
              <a:t>DSPSR</a:t>
            </a:r>
            <a:endParaRPr lang="en-US" altLang="zh-CN" sz="2400" b="1"/>
          </a:p>
        </p:txBody>
      </p:sp>
      <p:sp>
        <p:nvSpPr>
          <p:cNvPr id="13" name="文本框 12"/>
          <p:cNvSpPr txBox="1"/>
          <p:nvPr/>
        </p:nvSpPr>
        <p:spPr>
          <a:xfrm>
            <a:off x="8036878" y="5685790"/>
            <a:ext cx="272732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/>
              <a:t>Polarization from </a:t>
            </a:r>
            <a:r>
              <a:rPr lang="en-US" altLang="zh-CN" sz="2400">
                <a:sym typeface="+mn-ea"/>
              </a:rPr>
              <a:t>Martsen et al.,2022</a:t>
            </a:r>
            <a:endParaRPr lang="en-US" altLang="zh-CN" sz="2400" b="1"/>
          </a:p>
        </p:txBody>
      </p:sp>
      <p:sp>
        <p:nvSpPr>
          <p:cNvPr id="2" name="文本框 1"/>
          <p:cNvSpPr txBox="1"/>
          <p:nvPr/>
        </p:nvSpPr>
        <p:spPr>
          <a:xfrm>
            <a:off x="0" y="168275"/>
            <a:ext cx="6184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/>
              <a:t>Ter5 D:</a:t>
            </a:r>
            <a:endParaRPr lang="en-US" altLang="zh-CN" sz="2400" b="1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025" y="1216660"/>
            <a:ext cx="5416550" cy="4403725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6286500" y="1556385"/>
            <a:ext cx="5788660" cy="3599815"/>
            <a:chOff x="9900" y="2451"/>
            <a:chExt cx="9116" cy="5669"/>
          </a:xfrm>
        </p:grpSpPr>
        <p:pic>
          <p:nvPicPr>
            <p:cNvPr id="12" name="图片 11" descr="7a5015c337b3d5e74c6a8d0fd3f3572c"/>
            <p:cNvPicPr>
              <a:picLocks noChangeAspect="1"/>
            </p:cNvPicPr>
            <p:nvPr/>
          </p:nvPicPr>
          <p:blipFill>
            <a:blip r:embed="rId3"/>
            <a:srcRect l="3186" r="92205"/>
            <a:stretch>
              <a:fillRect/>
            </a:stretch>
          </p:blipFill>
          <p:spPr>
            <a:xfrm>
              <a:off x="9900" y="2484"/>
              <a:ext cx="434" cy="5636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334" y="2451"/>
              <a:ext cx="8682" cy="5669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4" name="文本框 13"/>
          <p:cNvSpPr txBox="1"/>
          <p:nvPr/>
        </p:nvSpPr>
        <p:spPr>
          <a:xfrm>
            <a:off x="1859280" y="2824480"/>
            <a:ext cx="87122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4000" b="1"/>
              <a:t>Pruning</a:t>
            </a:r>
            <a:endParaRPr lang="en-US" altLang="zh-CN" sz="4000" b="1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56435"/>
            <a:ext cx="12192000" cy="29451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168275"/>
            <a:ext cx="6184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/>
              <a:t>Basic concept:</a:t>
            </a:r>
            <a:endParaRPr lang="en-US" altLang="zh-CN" sz="2400" b="1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45" y="1597660"/>
            <a:ext cx="5891530" cy="380873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184900" y="1361440"/>
            <a:ext cx="5720080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/>
              <a:t>They think that the evolution paths of noise and real signal SNR are different. As time increases and the signal-to-noise ratio (SNR) accumulates, the two will separate.</a:t>
            </a:r>
            <a:endParaRPr lang="en-US" altLang="zh-CN" sz="2400"/>
          </a:p>
          <a:p>
            <a:endParaRPr lang="en-US" altLang="zh-CN" sz="2400"/>
          </a:p>
          <a:p>
            <a:r>
              <a:rPr lang="en-US" altLang="zh-CN" sz="2400">
                <a:sym typeface="+mn-ea"/>
              </a:rPr>
              <a:t>Starting from the smallest segment where noise and signal can be separated, an intermediate </a:t>
            </a:r>
            <a:r>
              <a:rPr lang="en-US" altLang="zh-CN" sz="2400" b="1">
                <a:solidFill>
                  <a:srgbClr val="FF0000"/>
                </a:solidFill>
                <a:sym typeface="+mn-ea"/>
              </a:rPr>
              <a:t>threshold</a:t>
            </a:r>
            <a:r>
              <a:rPr lang="en-US" altLang="zh-CN" sz="2400">
                <a:sym typeface="+mn-ea"/>
              </a:rPr>
              <a:t> is set. Candidates </a:t>
            </a:r>
            <a:r>
              <a:rPr lang="en-US" altLang="zh-CN" sz="2400" b="1">
                <a:sym typeface="+mn-ea"/>
              </a:rPr>
              <a:t>below this threshold are discarded</a:t>
            </a:r>
            <a:r>
              <a:rPr lang="en-US" altLang="zh-CN" sz="2400">
                <a:sym typeface="+mn-ea"/>
              </a:rPr>
              <a:t>, while those with high signal-to-noise ratios are retained for further subsequent searching.</a:t>
            </a:r>
            <a:endParaRPr lang="en-US" altLang="zh-CN" sz="2400"/>
          </a:p>
          <a:p>
            <a:endParaRPr lang="en-US" altLang="zh-CN" sz="2400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725" y="5696585"/>
            <a:ext cx="5924550" cy="752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168275"/>
            <a:ext cx="6184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/>
              <a:t>Basic concept:</a:t>
            </a:r>
            <a:endParaRPr lang="en-US" altLang="zh-CN" sz="2400" b="1"/>
          </a:p>
        </p:txBody>
      </p:sp>
      <p:grpSp>
        <p:nvGrpSpPr>
          <p:cNvPr id="6" name="组合 5"/>
          <p:cNvGrpSpPr/>
          <p:nvPr/>
        </p:nvGrpSpPr>
        <p:grpSpPr>
          <a:xfrm>
            <a:off x="2470785" y="1732915"/>
            <a:ext cx="6827520" cy="3119120"/>
            <a:chOff x="3891" y="2729"/>
            <a:chExt cx="10752" cy="4912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91" y="2729"/>
              <a:ext cx="10752" cy="3334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50" y="6469"/>
              <a:ext cx="3634" cy="117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168275"/>
            <a:ext cx="6184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/>
              <a:t>Basic concept:</a:t>
            </a:r>
            <a:endParaRPr lang="en-US" altLang="zh-CN" sz="2400" b="1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3300" y="1185545"/>
            <a:ext cx="5915025" cy="4486275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278130" y="1057275"/>
            <a:ext cx="5195570" cy="4248150"/>
            <a:chOff x="10823" y="1891"/>
            <a:chExt cx="8182" cy="6690"/>
          </a:xfrm>
        </p:grpSpPr>
        <p:sp>
          <p:nvSpPr>
            <p:cNvPr id="6" name="文本框 5"/>
            <p:cNvSpPr txBox="1"/>
            <p:nvPr/>
          </p:nvSpPr>
          <p:spPr>
            <a:xfrm>
              <a:off x="10823" y="1891"/>
              <a:ext cx="8182" cy="5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2400"/>
                <a:t>For every stage without pruning, computational cost:</a:t>
              </a:r>
              <a:endParaRPr lang="en-US" altLang="zh-CN" sz="2400"/>
            </a:p>
            <a:p>
              <a:endParaRPr lang="en-US" altLang="zh-CN" sz="2400"/>
            </a:p>
            <a:p>
              <a:endParaRPr lang="en-US" altLang="zh-CN" sz="2400"/>
            </a:p>
            <a:p>
              <a:endParaRPr lang="en-US" altLang="zh-CN"/>
            </a:p>
            <a:p>
              <a:r>
                <a:rPr lang="en-US" altLang="zh-CN" sz="2400"/>
                <a:t>And the survival possibility:</a:t>
              </a:r>
              <a:br>
                <a:rPr lang="en-US" altLang="zh-CN" sz="2400"/>
              </a:br>
              <a:br>
                <a:rPr lang="en-US" altLang="zh-CN"/>
              </a:br>
              <a:endParaRPr lang="en-US" altLang="zh-CN"/>
            </a:p>
            <a:p>
              <a:endParaRPr lang="en-US" altLang="zh-CN"/>
            </a:p>
            <a:p>
              <a:r>
                <a:rPr lang="en-US" altLang="zh-CN" sz="2400"/>
                <a:t>So total </a:t>
              </a:r>
              <a:r>
                <a:rPr lang="en-US" altLang="zh-CN" sz="2400">
                  <a:sym typeface="+mn-ea"/>
                </a:rPr>
                <a:t>computational cost:</a:t>
              </a:r>
              <a:br>
                <a:rPr lang="en-US" altLang="zh-CN"/>
              </a:br>
              <a:endParaRPr lang="en-US" altLang="zh-CN"/>
            </a:p>
          </p:txBody>
        </p:sp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178" y="3266"/>
              <a:ext cx="5902" cy="1002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r="12412"/>
            <a:stretch>
              <a:fillRect/>
            </a:stretch>
          </p:blipFill>
          <p:spPr>
            <a:xfrm>
              <a:off x="11508" y="5529"/>
              <a:ext cx="7137" cy="1035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288" y="7396"/>
              <a:ext cx="5669" cy="1185"/>
            </a:xfrm>
            <a:prstGeom prst="rect">
              <a:avLst/>
            </a:prstGeom>
          </p:spPr>
        </p:pic>
      </p:grpSp>
      <p:sp>
        <p:nvSpPr>
          <p:cNvPr id="13" name="右箭头 12"/>
          <p:cNvSpPr/>
          <p:nvPr/>
        </p:nvSpPr>
        <p:spPr>
          <a:xfrm>
            <a:off x="5358130" y="2816225"/>
            <a:ext cx="596900" cy="50419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168275"/>
            <a:ext cx="6184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/>
              <a:t>Coherent combine:</a:t>
            </a:r>
            <a:endParaRPr lang="en-US" altLang="zh-CN" sz="2400" b="1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7825" y="269875"/>
            <a:ext cx="5400675" cy="6276975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509270" y="868045"/>
            <a:ext cx="6440805" cy="5259705"/>
            <a:chOff x="807" y="2167"/>
            <a:chExt cx="10143" cy="8283"/>
          </a:xfrm>
        </p:grpSpPr>
        <p:sp>
          <p:nvSpPr>
            <p:cNvPr id="2" name="文本框 1"/>
            <p:cNvSpPr txBox="1"/>
            <p:nvPr/>
          </p:nvSpPr>
          <p:spPr>
            <a:xfrm>
              <a:off x="971" y="2167"/>
              <a:ext cx="9979" cy="828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r>
                <a:rPr lang="en-US" altLang="zh-CN" sz="2400"/>
                <a:t>The search operation is performed </a:t>
              </a:r>
              <a:r>
                <a:rPr lang="en-US" altLang="zh-CN" sz="2400" b="1"/>
                <a:t>only on the most basic segments</a:t>
              </a:r>
              <a:r>
                <a:rPr lang="en-US" altLang="zh-CN" sz="2400"/>
                <a:t>. Subsequent calculations reuse the results from these basic segments and perform </a:t>
              </a:r>
              <a:r>
                <a:rPr lang="en-US" altLang="zh-CN" sz="2400" b="1">
                  <a:solidFill>
                    <a:srgbClr val="FF0000"/>
                  </a:solidFill>
                </a:rPr>
                <a:t>coherent combination</a:t>
              </a:r>
              <a:r>
                <a:rPr lang="en-US" altLang="zh-CN" sz="2400"/>
                <a:t> on them.</a:t>
              </a:r>
              <a:endParaRPr lang="en-US" altLang="zh-CN" sz="2400"/>
            </a:p>
            <a:p>
              <a:endParaRPr lang="en-US" altLang="zh-CN" sz="2400"/>
            </a:p>
            <a:p>
              <a:endParaRPr lang="en-US" altLang="zh-CN" sz="2400"/>
            </a:p>
            <a:p>
              <a:endParaRPr lang="en-US" altLang="zh-CN" sz="2400"/>
            </a:p>
            <a:p>
              <a:endParaRPr lang="en-US" altLang="zh-CN" sz="2400"/>
            </a:p>
            <a:p>
              <a:endParaRPr lang="en-US" altLang="zh-CN" sz="2400"/>
            </a:p>
            <a:p>
              <a:endParaRPr lang="en-US" altLang="zh-CN" sz="2400"/>
            </a:p>
            <a:p>
              <a:endParaRPr lang="en-US" altLang="zh-CN" sz="2400"/>
            </a:p>
            <a:p>
              <a:endParaRPr lang="en-US" altLang="zh-CN" sz="2400"/>
            </a:p>
            <a:p>
              <a:r>
                <a:rPr lang="en-US" altLang="zh-CN" sz="2400"/>
                <a:t>And at each stage, an SNR threshold is set and pruning is performed.</a:t>
              </a:r>
              <a:endParaRPr lang="en-US" altLang="zh-CN" sz="2400"/>
            </a:p>
            <a:p>
              <a:endParaRPr lang="en-US" altLang="zh-CN"/>
            </a:p>
            <a:p>
              <a:endParaRPr lang="en-US" altLang="zh-CN"/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807" y="4777"/>
              <a:ext cx="9788" cy="3902"/>
              <a:chOff x="807" y="4777"/>
              <a:chExt cx="9788" cy="3902"/>
            </a:xfrm>
          </p:grpSpPr>
          <p:pic>
            <p:nvPicPr>
              <p:cNvPr id="5" name="图片 4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07" y="4777"/>
                <a:ext cx="9788" cy="943"/>
              </a:xfrm>
              <a:prstGeom prst="rect">
                <a:avLst/>
              </a:prstGeom>
            </p:spPr>
          </p:pic>
          <p:grpSp>
            <p:nvGrpSpPr>
              <p:cNvPr id="11" name="组合 10"/>
              <p:cNvGrpSpPr/>
              <p:nvPr/>
            </p:nvGrpSpPr>
            <p:grpSpPr>
              <a:xfrm>
                <a:off x="1060" y="6253"/>
                <a:ext cx="9186" cy="2426"/>
                <a:chOff x="1060" y="7052"/>
                <a:chExt cx="9186" cy="2426"/>
              </a:xfrm>
            </p:grpSpPr>
            <p:grpSp>
              <p:nvGrpSpPr>
                <p:cNvPr id="9" name="组合 8"/>
                <p:cNvGrpSpPr/>
                <p:nvPr/>
              </p:nvGrpSpPr>
              <p:grpSpPr>
                <a:xfrm>
                  <a:off x="1060" y="7052"/>
                  <a:ext cx="9186" cy="2426"/>
                  <a:chOff x="1060" y="7052"/>
                  <a:chExt cx="9186" cy="2426"/>
                </a:xfrm>
              </p:grpSpPr>
              <p:pic>
                <p:nvPicPr>
                  <p:cNvPr id="7" name="图片 6"/>
                  <p:cNvPicPr>
                    <a:picLocks noChangeAspect="1"/>
                  </p:cNvPicPr>
                  <p:nvPr/>
                </p:nvPicPr>
                <p:blipFill>
                  <a:blip r:embed="rId4"/>
                  <a:srcRect r="3825"/>
                  <a:stretch>
                    <a:fillRect/>
                  </a:stretch>
                </p:blipFill>
                <p:spPr>
                  <a:xfrm>
                    <a:off x="1060" y="8070"/>
                    <a:ext cx="9186" cy="1409"/>
                  </a:xfrm>
                  <a:prstGeom prst="rect">
                    <a:avLst/>
                  </a:prstGeom>
                </p:spPr>
              </p:pic>
              <p:pic>
                <p:nvPicPr>
                  <p:cNvPr id="8" name="图片 7"/>
                  <p:cNvPicPr>
                    <a:picLocks noChangeAspect="1"/>
                  </p:cNvPicPr>
                  <p:nvPr/>
                </p:nvPicPr>
                <p:blipFill>
                  <a:blip r:embed="rId5"/>
                  <a:srcRect b="11167"/>
                  <a:stretch>
                    <a:fillRect/>
                  </a:stretch>
                </p:blipFill>
                <p:spPr>
                  <a:xfrm>
                    <a:off x="1156" y="7052"/>
                    <a:ext cx="9090" cy="1066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10" name="左大括号 9"/>
                <p:cNvSpPr/>
                <p:nvPr/>
              </p:nvSpPr>
              <p:spPr>
                <a:xfrm>
                  <a:off x="1296" y="7432"/>
                  <a:ext cx="226" cy="1248"/>
                </a:xfrm>
                <a:prstGeom prst="leftBrace">
                  <a:avLst/>
                </a:prstGeom>
              </p:spPr>
              <p:style>
                <a:lnRef idx="2">
                  <a:schemeClr val="accent1"/>
                </a:lnRef>
                <a:fillRef idx="0">
                  <a:srgbClr val="FFFFFF"/>
                </a:fillRef>
                <a:effectRef idx="0">
                  <a:srgbClr val="FFFFFF"/>
                </a:effectRef>
                <a:fontRef idx="minor">
                  <a:schemeClr val="tx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12" name="下箭头 11"/>
              <p:cNvSpPr/>
              <p:nvPr/>
            </p:nvSpPr>
            <p:spPr>
              <a:xfrm>
                <a:off x="5239" y="5714"/>
                <a:ext cx="1020" cy="356"/>
              </a:xfrm>
              <a:prstGeom prst="downArrow">
                <a:avLst/>
              </a:prstGeom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168275"/>
            <a:ext cx="6184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/>
              <a:t>Basic concept:</a:t>
            </a:r>
            <a:endParaRPr lang="en-US" altLang="zh-CN" sz="2400" b="1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550" y="434340"/>
            <a:ext cx="5790565" cy="483997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825" y="5116830"/>
            <a:ext cx="10927715" cy="15805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168275"/>
            <a:ext cx="6184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/>
              <a:t>C</a:t>
            </a:r>
            <a:r>
              <a:rPr lang="en-US" altLang="zh-CN" sz="2400" b="1"/>
              <a:t>omparasion:</a:t>
            </a:r>
            <a:endParaRPr lang="en-US" altLang="zh-CN" sz="2400" b="1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5540"/>
            <a:ext cx="12192000" cy="388683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2124710" y="5460365"/>
            <a:ext cx="882713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/>
              <a:t>Here, results comparing with other methods are not presented yet; only a comparison of the number of remaining candidates with and without pruning is shown.</a:t>
            </a:r>
            <a:endParaRPr lang="en-US" altLang="zh-CN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168275"/>
            <a:ext cx="6184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/>
              <a:t>Advantage:</a:t>
            </a:r>
            <a:endParaRPr lang="en-US" altLang="zh-CN" sz="2400" b="1"/>
          </a:p>
        </p:txBody>
      </p:sp>
      <p:sp>
        <p:nvSpPr>
          <p:cNvPr id="7" name="文本框 6"/>
          <p:cNvSpPr txBox="1"/>
          <p:nvPr/>
        </p:nvSpPr>
        <p:spPr>
          <a:xfrm>
            <a:off x="1718310" y="1263015"/>
            <a:ext cx="9802495" cy="49695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400"/>
              <a:t>1.</a:t>
            </a:r>
            <a:r>
              <a:rPr lang="en-US" altLang="zh-CN" sz="2800" b="1">
                <a:solidFill>
                  <a:srgbClr val="FF0000"/>
                </a:solidFill>
              </a:rPr>
              <a:t>Narrow Pulse Optimization</a:t>
            </a:r>
            <a:r>
              <a:rPr lang="en-US" altLang="zh-CN" sz="2400"/>
              <a:t>:</a:t>
            </a:r>
            <a:endParaRPr lang="en-US" altLang="zh-CN" sz="2400"/>
          </a:p>
          <a:p>
            <a:r>
              <a:rPr lang="en-US" altLang="zh-CN" sz="2400"/>
              <a:t>Uses Fourier-domain folding instead of time-domain binning, significantly eliminating quantization noise.</a:t>
            </a:r>
            <a:endParaRPr lang="en-US" altLang="zh-CN" sz="2400"/>
          </a:p>
          <a:p>
            <a:endParaRPr lang="en-US" altLang="zh-CN" sz="2400"/>
          </a:p>
          <a:p>
            <a:r>
              <a:rPr lang="en-US" altLang="zh-CN" sz="2400"/>
              <a:t>2.</a:t>
            </a:r>
            <a:r>
              <a:rPr lang="en-US" altLang="zh-CN" sz="2400" b="1">
                <a:solidFill>
                  <a:srgbClr val="FF0000"/>
                </a:solidFill>
              </a:rPr>
              <a:t>Drastically Reduced Computation</a:t>
            </a:r>
            <a:r>
              <a:rPr lang="en-US" altLang="zh-CN" sz="2400"/>
              <a:t>: </a:t>
            </a:r>
            <a:endParaRPr lang="en-US" altLang="zh-CN" sz="2400"/>
          </a:p>
          <a:p>
            <a:r>
              <a:rPr lang="en-US" altLang="zh-CN" sz="2400"/>
              <a:t>Employs an </a:t>
            </a:r>
            <a:r>
              <a:rPr lang="en-US" altLang="zh-CN" sz="2400" b="1"/>
              <a:t>extreme pruning(EP)</a:t>
            </a:r>
            <a:r>
              <a:rPr lang="en-US" altLang="zh-CN" sz="2400"/>
              <a:t> strategy to eliminate unpromising candidates at each stage, reducing computational cost compared to template bank algorithms like Peasoup.</a:t>
            </a:r>
            <a:endParaRPr lang="en-US" altLang="zh-CN" sz="2400"/>
          </a:p>
          <a:p>
            <a:endParaRPr lang="en-US" altLang="zh-CN" sz="2400"/>
          </a:p>
          <a:p>
            <a:r>
              <a:rPr lang="en-US" altLang="zh-CN" sz="2400"/>
              <a:t>3.</a:t>
            </a:r>
            <a:r>
              <a:rPr lang="en-US" altLang="zh-CN" sz="2400" b="1">
                <a:solidFill>
                  <a:srgbClr val="FF0000"/>
                </a:solidFill>
              </a:rPr>
              <a:t>Long-Duration Coherent Coverage</a:t>
            </a:r>
            <a:r>
              <a:rPr lang="en-US" altLang="zh-CN" sz="2400"/>
              <a:t>: </a:t>
            </a:r>
            <a:endParaRPr lang="en-US" altLang="zh-CN" sz="2400"/>
          </a:p>
          <a:p>
            <a:r>
              <a:rPr lang="en-US" altLang="zh-CN" sz="2400"/>
              <a:t>This method achieves coherent integration over a full orbital period, offering far greater precision than sideband searches and with less computational cost comparedd to </a:t>
            </a:r>
            <a:r>
              <a:rPr lang="en-US" altLang="zh-CN" sz="2400">
                <a:sym typeface="+mn-ea"/>
              </a:rPr>
              <a:t>template bank algorithms.</a:t>
            </a:r>
            <a:endParaRPr lang="en-US" altLang="zh-CN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3605"/>
            <a:ext cx="12192000" cy="435800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0" y="168275"/>
            <a:ext cx="6184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/>
              <a:t>Email with Scott Ransom:</a:t>
            </a:r>
            <a:endParaRPr lang="en-US" altLang="zh-CN" sz="2400" b="1"/>
          </a:p>
        </p:txBody>
      </p:sp>
      <p:sp>
        <p:nvSpPr>
          <p:cNvPr id="3" name="文本框 2"/>
          <p:cNvSpPr txBox="1"/>
          <p:nvPr/>
        </p:nvSpPr>
        <p:spPr>
          <a:xfrm>
            <a:off x="3240405" y="5480685"/>
            <a:ext cx="654304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>
              <a:buAutoNum type="arabicPeriod"/>
            </a:pPr>
            <a:r>
              <a:rPr lang="en-US" altLang="zh-CN" sz="2400" b="1"/>
              <a:t>Visible for the full observation</a:t>
            </a:r>
            <a:endParaRPr lang="en-US" altLang="zh-CN" sz="2400" b="1"/>
          </a:p>
          <a:p>
            <a:pPr marL="342900" indent="-342900">
              <a:buAutoNum type="arabicPeriod"/>
            </a:pPr>
            <a:endParaRPr lang="en-US" altLang="zh-CN" sz="2400" b="1"/>
          </a:p>
          <a:p>
            <a:pPr marL="342900" indent="-342900">
              <a:buAutoNum type="arabicPeriod"/>
            </a:pPr>
            <a:r>
              <a:rPr lang="en-US" altLang="zh-CN" sz="2400" b="1"/>
              <a:t>RFI mitigation</a:t>
            </a:r>
            <a:endParaRPr lang="en-US" altLang="zh-CN" sz="2400" b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168275"/>
            <a:ext cx="6184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/>
              <a:t>For T</a:t>
            </a:r>
            <a:r>
              <a:rPr lang="en-US" altLang="zh-CN" sz="2400" b="1"/>
              <a:t>er5A:</a:t>
            </a:r>
            <a:endParaRPr lang="en-US" altLang="zh-CN" sz="2400" b="1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9860" y="628650"/>
            <a:ext cx="7957185" cy="587184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4228465" y="2672080"/>
            <a:ext cx="2078355" cy="473075"/>
          </a:xfrm>
          <a:prstGeom prst="rect">
            <a:avLst/>
          </a:prstGeom>
          <a:noFill/>
          <a:ln w="50800" cmpd="sng">
            <a:solidFill>
              <a:srgbClr val="FF0000"/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513715" y="1846580"/>
            <a:ext cx="3293110" cy="38931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en-US" altLang="zh-CN" sz="3200" b="1"/>
              <a:t>RFI</a:t>
            </a:r>
            <a:r>
              <a:rPr lang="zh-CN" altLang="en-US" sz="3200" b="1"/>
              <a:t>：</a:t>
            </a:r>
            <a:endParaRPr lang="zh-CN" altLang="en-US" sz="3200" b="1"/>
          </a:p>
          <a:p>
            <a:pPr indent="0">
              <a:buFont typeface="Arial" panose="020B0604020202020204" pitchFamily="34" charset="0"/>
              <a:buNone/>
            </a:pPr>
            <a:r>
              <a:rPr lang="en-US" altLang="zh-CN" sz="2000"/>
              <a:t>There is very strong RFI in the time domain.</a:t>
            </a:r>
            <a:endParaRPr lang="en-US" altLang="zh-CN" sz="2000"/>
          </a:p>
          <a:p>
            <a:pPr indent="0">
              <a:buFont typeface="Arial" panose="020B0604020202020204" pitchFamily="34" charset="0"/>
              <a:buNone/>
            </a:pPr>
            <a:endParaRPr lang="en-US" altLang="zh-CN" sz="2000"/>
          </a:p>
          <a:p>
            <a:pPr indent="0">
              <a:buFont typeface="Arial" panose="020B0604020202020204" pitchFamily="34" charset="0"/>
              <a:buNone/>
            </a:pPr>
            <a:r>
              <a:rPr lang="en-US" altLang="zh-CN" sz="3200" b="1"/>
              <a:t>2. Vacuum</a:t>
            </a:r>
            <a:r>
              <a:rPr lang="zh-CN" altLang="en-US" sz="3200" b="1"/>
              <a:t>：</a:t>
            </a:r>
            <a:endParaRPr lang="zh-CN" altLang="en-US" sz="3200" b="1"/>
          </a:p>
          <a:p>
            <a:pPr indent="0">
              <a:buFont typeface="Arial" panose="020B0604020202020204" pitchFamily="34" charset="0"/>
              <a:buNone/>
            </a:pPr>
            <a:r>
              <a:rPr lang="en-US" altLang="zh-CN" sz="2400"/>
              <a:t>Ter5A is eclipsed by its companion star.</a:t>
            </a:r>
            <a:endParaRPr lang="en-US" altLang="zh-CN" sz="2400"/>
          </a:p>
          <a:p>
            <a:pPr indent="0">
              <a:buFont typeface="Arial" panose="020B0604020202020204" pitchFamily="34" charset="0"/>
              <a:buNone/>
            </a:pPr>
            <a:endParaRPr lang="en-US" altLang="zh-CN" sz="2400"/>
          </a:p>
        </p:txBody>
      </p:sp>
      <p:sp>
        <p:nvSpPr>
          <p:cNvPr id="8" name="矩形 7"/>
          <p:cNvSpPr/>
          <p:nvPr/>
        </p:nvSpPr>
        <p:spPr>
          <a:xfrm>
            <a:off x="4228465" y="4722495"/>
            <a:ext cx="2078355" cy="473075"/>
          </a:xfrm>
          <a:prstGeom prst="rect">
            <a:avLst/>
          </a:prstGeom>
          <a:noFill/>
          <a:ln w="50800" cmpd="sng">
            <a:solidFill>
              <a:schemeClr val="accent1"/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168275"/>
            <a:ext cx="6184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/>
              <a:t>For T</a:t>
            </a:r>
            <a:r>
              <a:rPr lang="en-US" altLang="zh-CN" sz="2400" b="1"/>
              <a:t>er5D:</a:t>
            </a:r>
            <a:endParaRPr lang="en-US" altLang="zh-CN" sz="2400" b="1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930" y="628650"/>
            <a:ext cx="7952740" cy="59226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168275"/>
            <a:ext cx="6184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/>
              <a:t>For T</a:t>
            </a:r>
            <a:r>
              <a:rPr lang="en-US" altLang="zh-CN" sz="2400" b="1"/>
              <a:t>er5C:</a:t>
            </a:r>
            <a:endParaRPr lang="en-US" altLang="zh-CN" sz="2400" b="1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930" y="628650"/>
            <a:ext cx="7949565" cy="6000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940" y="1405255"/>
            <a:ext cx="10636885" cy="421449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0" y="168275"/>
            <a:ext cx="6184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/>
              <a:t>RFI mitigation:</a:t>
            </a:r>
            <a:endParaRPr lang="en-US" altLang="zh-CN" sz="2400" b="1"/>
          </a:p>
        </p:txBody>
      </p:sp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-1049192089" y="-1081056389"/>
            <a:ext cx="2147011200" cy="2147011200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2120265" y="1299845"/>
            <a:ext cx="9272270" cy="4845685"/>
            <a:chOff x="329" y="2113"/>
            <a:chExt cx="14602" cy="7631"/>
          </a:xfrm>
        </p:grpSpPr>
        <p:grpSp>
          <p:nvGrpSpPr>
            <p:cNvPr id="3" name="组合 2"/>
            <p:cNvGrpSpPr/>
            <p:nvPr/>
          </p:nvGrpSpPr>
          <p:grpSpPr>
            <a:xfrm>
              <a:off x="329" y="2113"/>
              <a:ext cx="11362" cy="6802"/>
              <a:chOff x="2302" y="1999"/>
              <a:chExt cx="11362" cy="6802"/>
            </a:xfrm>
          </p:grpSpPr>
          <p:pic>
            <p:nvPicPr>
              <p:cNvPr id="2" name="图片 1"/>
              <p:cNvPicPr>
                <a:picLocks noChangeAspect="1"/>
              </p:cNvPicPr>
              <p:nvPr/>
            </p:nvPicPr>
            <p:blipFill>
              <a:blip r:embed="rId4"/>
              <a:srcRect l="577" t="28704" r="57420" b="2418"/>
              <a:stretch>
                <a:fillRect/>
              </a:stretch>
            </p:blipFill>
            <p:spPr>
              <a:xfrm>
                <a:off x="2302" y="1999"/>
                <a:ext cx="5532" cy="6803"/>
              </a:xfrm>
              <a:prstGeom prst="rect">
                <a:avLst/>
              </a:prstGeom>
            </p:spPr>
          </p:pic>
          <p:pic>
            <p:nvPicPr>
              <p:cNvPr id="5" name="图片 4"/>
              <p:cNvPicPr>
                <a:picLocks noChangeAspect="1"/>
              </p:cNvPicPr>
              <p:nvPr/>
            </p:nvPicPr>
            <p:blipFill>
              <a:blip r:embed="rId5"/>
              <a:srcRect l="2083" t="29058" r="56931" b="2433"/>
              <a:stretch>
                <a:fillRect/>
              </a:stretch>
            </p:blipFill>
            <p:spPr>
              <a:xfrm>
                <a:off x="8148" y="1999"/>
                <a:ext cx="5516" cy="6803"/>
              </a:xfrm>
              <a:prstGeom prst="rect">
                <a:avLst/>
              </a:prstGeom>
            </p:spPr>
          </p:pic>
        </p:grpSp>
        <p:grpSp>
          <p:nvGrpSpPr>
            <p:cNvPr id="11" name="组合 10"/>
            <p:cNvGrpSpPr/>
            <p:nvPr/>
          </p:nvGrpSpPr>
          <p:grpSpPr>
            <a:xfrm>
              <a:off x="1662" y="9020"/>
              <a:ext cx="8347" cy="724"/>
              <a:chOff x="1662" y="9020"/>
              <a:chExt cx="8347" cy="724"/>
            </a:xfrm>
          </p:grpSpPr>
          <p:sp>
            <p:nvSpPr>
              <p:cNvPr id="7" name="文本框 6"/>
              <p:cNvSpPr txBox="1"/>
              <p:nvPr/>
            </p:nvSpPr>
            <p:spPr>
              <a:xfrm>
                <a:off x="1662" y="9020"/>
                <a:ext cx="2866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2400" b="1"/>
                  <a:t>Without RFI</a:t>
                </a:r>
                <a:endParaRPr lang="en-US" altLang="zh-CN" sz="2400" b="1"/>
              </a:p>
            </p:txBody>
          </p:sp>
          <p:sp>
            <p:nvSpPr>
              <p:cNvPr id="8" name="文本框 7"/>
              <p:cNvSpPr txBox="1"/>
              <p:nvPr/>
            </p:nvSpPr>
            <p:spPr>
              <a:xfrm>
                <a:off x="7857" y="9020"/>
                <a:ext cx="2153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2400" b="1"/>
                  <a:t>With RFI</a:t>
                </a:r>
                <a:endParaRPr lang="en-US" altLang="zh-CN" sz="2400" b="1"/>
              </a:p>
            </p:txBody>
          </p:sp>
        </p:grpSp>
        <p:sp>
          <p:nvSpPr>
            <p:cNvPr id="9" name="文本框 8"/>
            <p:cNvSpPr txBox="1"/>
            <p:nvPr/>
          </p:nvSpPr>
          <p:spPr>
            <a:xfrm>
              <a:off x="8531" y="7358"/>
              <a:ext cx="640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168275"/>
            <a:ext cx="6184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/>
              <a:t>RFI mitigation:</a:t>
            </a:r>
            <a:endParaRPr lang="en-US" altLang="zh-CN" sz="2400" b="1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6565" y="695960"/>
            <a:ext cx="7948930" cy="59620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168275"/>
            <a:ext cx="6184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/>
              <a:t>Sideband </a:t>
            </a:r>
            <a:r>
              <a:rPr lang="en-US" altLang="zh-CN" sz="2400" b="1"/>
              <a:t>search:</a:t>
            </a:r>
            <a:endParaRPr lang="en-US" altLang="zh-CN" sz="2400" b="1"/>
          </a:p>
        </p:txBody>
      </p:sp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-1068314479" y="-1071228494"/>
            <a:ext cx="2147011200" cy="2147011200"/>
          </a:xfrm>
          <a:prstGeom prst="rect">
            <a:avLst/>
          </a:prstGeom>
        </p:spPr>
      </p:pic>
      <p:pic>
        <p:nvPicPr>
          <p:cNvPr id="7" name="图片 6" descr="Lingxi_IMG_8604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610" y="770890"/>
            <a:ext cx="11574780" cy="561594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3718560" y="681355"/>
            <a:ext cx="2160905" cy="5895340"/>
          </a:xfrm>
          <a:prstGeom prst="rect">
            <a:avLst/>
          </a:prstGeom>
          <a:noFill/>
          <a:ln w="50800" cmpd="sng">
            <a:solidFill>
              <a:srgbClr val="FF0000"/>
            </a:solidFill>
            <a:prstDash val="lg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0048240" y="628650"/>
            <a:ext cx="1763395" cy="5895340"/>
          </a:xfrm>
          <a:prstGeom prst="rect">
            <a:avLst/>
          </a:prstGeom>
          <a:noFill/>
          <a:ln w="50800" cmpd="sng">
            <a:solidFill>
              <a:srgbClr val="FF0000"/>
            </a:solidFill>
            <a:prstDash val="lg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4130040" y="147955"/>
            <a:ext cx="33737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>
                <a:solidFill>
                  <a:srgbClr val="FF0000"/>
                </a:solidFill>
              </a:rPr>
              <a:t>11.56ms 4th harmonic</a:t>
            </a:r>
            <a:endParaRPr lang="en-US" altLang="zh-CN"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resource_record_key" val="{&quot;10&quot;:[50048320],&quot;29&quot;:[50000159,50052704,50052708]}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2619</Words>
  <Application>WPS 演示</Application>
  <PresentationFormat>宽屏</PresentationFormat>
  <Paragraphs>145</Paragraphs>
  <Slides>29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39" baseType="lpstr">
      <vt:lpstr>Arial</vt:lpstr>
      <vt:lpstr>宋体</vt:lpstr>
      <vt:lpstr>Wingdings</vt:lpstr>
      <vt:lpstr>Calibri</vt:lpstr>
      <vt:lpstr>微软雅黑</vt:lpstr>
      <vt:lpstr>Arial Unicode MS</vt:lpstr>
      <vt:lpstr>Cambria Math</vt:lpstr>
      <vt:lpstr>quote-cjk-patch</vt:lpstr>
      <vt:lpstr>AMGDT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OramMC</dc:creator>
  <cp:lastModifiedBy>程炜</cp:lastModifiedBy>
  <cp:revision>357</cp:revision>
  <dcterms:created xsi:type="dcterms:W3CDTF">2023-08-09T12:44:00Z</dcterms:created>
  <dcterms:modified xsi:type="dcterms:W3CDTF">2026-02-21T06:25:48Z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2052-12.1.0.24034</vt:lpwstr>
  </property>
  <property fmtid="{D5CDD505-2E9C-101B-9397-08002B2CF9AE}" pid="3" name="ICV">
    <vt:lpwstr>4E6E60598C4B4B0AACCDFC282E979C57_12</vt:lpwstr>
  </property>
</Properties>
</file>